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4630400" cy="8229600"/>
  <p:notesSz cx="8229600" cy="14630400"/>
  <p:embeddedFontLst>
    <p:embeddedFont>
      <p:font typeface="Geist" panose="020B0604020202020204" charset="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783362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877026"/>
            <a:ext cx="7556421" cy="18602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Project MedNexus: An AI-Powered Medical Information Hub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6280190" y="5034915"/>
            <a:ext cx="75564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Leveraging Generative AI for Safe and Accessible Health Information</a:t>
            </a:r>
            <a:endParaRPr lang="en-US" sz="15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66449"/>
            <a:ext cx="5799415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Challenges &amp; Solutions</a:t>
            </a:r>
            <a:endParaRPr lang="en-US" sz="3900" dirty="0"/>
          </a:p>
        </p:txBody>
      </p:sp>
      <p:sp>
        <p:nvSpPr>
          <p:cNvPr id="3" name="Shape 1"/>
          <p:cNvSpPr/>
          <p:nvPr/>
        </p:nvSpPr>
        <p:spPr>
          <a:xfrm>
            <a:off x="793790" y="3083362"/>
            <a:ext cx="4215289" cy="3079671"/>
          </a:xfrm>
          <a:prstGeom prst="roundRect">
            <a:avLst>
              <a:gd name="adj" fmla="val 5800"/>
            </a:avLst>
          </a:prstGeom>
          <a:solidFill>
            <a:srgbClr val="E5F9F2">
              <a:alpha val="95000"/>
            </a:srgbClr>
          </a:solidFill>
          <a:ln w="22860">
            <a:solidFill>
              <a:srgbClr val="B7D5CA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015008" y="3304580"/>
            <a:ext cx="3772853" cy="9304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41938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Challenge 1:</a:t>
            </a:r>
            <a:r>
              <a:rPr lang="en-US" sz="195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 Preventing the AI from giving dangerous or specific medical advice.</a:t>
            </a:r>
            <a:endParaRPr lang="en-US" sz="1950" dirty="0"/>
          </a:p>
        </p:txBody>
      </p:sp>
      <p:sp>
        <p:nvSpPr>
          <p:cNvPr id="5" name="Text 3"/>
          <p:cNvSpPr/>
          <p:nvPr/>
        </p:nvSpPr>
        <p:spPr>
          <a:xfrm>
            <a:off x="1015008" y="4354116"/>
            <a:ext cx="3772853" cy="1587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Solution:</a:t>
            </a:r>
            <a:r>
              <a:rPr lang="en-US" sz="15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Implemented strict, multi-layered prompt engineering with explicit negative constraints (no dosages, no brand names). The application, not the AI, has the final say on disclaimers.</a:t>
            </a:r>
            <a:endParaRPr lang="en-US" sz="1550" dirty="0"/>
          </a:p>
        </p:txBody>
      </p:sp>
      <p:sp>
        <p:nvSpPr>
          <p:cNvPr id="6" name="Shape 4"/>
          <p:cNvSpPr/>
          <p:nvPr/>
        </p:nvSpPr>
        <p:spPr>
          <a:xfrm>
            <a:off x="5207437" y="3083362"/>
            <a:ext cx="4215408" cy="3079671"/>
          </a:xfrm>
          <a:prstGeom prst="roundRect">
            <a:avLst>
              <a:gd name="adj" fmla="val 5800"/>
            </a:avLst>
          </a:prstGeom>
          <a:solidFill>
            <a:srgbClr val="E5F9F2">
              <a:alpha val="95000"/>
            </a:srgbClr>
          </a:solidFill>
          <a:ln w="22860">
            <a:solidFill>
              <a:srgbClr val="B7D5CA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5428655" y="3304580"/>
            <a:ext cx="3772972" cy="9304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41938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Challenge 2:</a:t>
            </a:r>
            <a:r>
              <a:rPr lang="en-US" sz="195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 Ensuring the AI's symptom extraction is accurate and constrained.</a:t>
            </a:r>
            <a:endParaRPr lang="en-US" sz="1950" dirty="0"/>
          </a:p>
        </p:txBody>
      </p:sp>
      <p:sp>
        <p:nvSpPr>
          <p:cNvPr id="8" name="Text 6"/>
          <p:cNvSpPr/>
          <p:nvPr/>
        </p:nvSpPr>
        <p:spPr>
          <a:xfrm>
            <a:off x="5428655" y="4354116"/>
            <a:ext cx="3772972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Solution:</a:t>
            </a:r>
            <a:r>
              <a:rPr lang="en-US" sz="15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Provided the AI with a complete list of valid symptoms and forced a JSON output, minimising hallucinations and errors.</a:t>
            </a:r>
            <a:endParaRPr lang="en-US" sz="1550" dirty="0"/>
          </a:p>
        </p:txBody>
      </p:sp>
      <p:sp>
        <p:nvSpPr>
          <p:cNvPr id="9" name="Shape 7"/>
          <p:cNvSpPr/>
          <p:nvPr/>
        </p:nvSpPr>
        <p:spPr>
          <a:xfrm>
            <a:off x="9621203" y="3083362"/>
            <a:ext cx="4215289" cy="3079671"/>
          </a:xfrm>
          <a:prstGeom prst="roundRect">
            <a:avLst>
              <a:gd name="adj" fmla="val 5800"/>
            </a:avLst>
          </a:prstGeom>
          <a:solidFill>
            <a:srgbClr val="E5F9F2">
              <a:alpha val="95000"/>
            </a:srgbClr>
          </a:solidFill>
          <a:ln w="22860">
            <a:solidFill>
              <a:srgbClr val="B7D5CA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9842421" y="3304580"/>
            <a:ext cx="3772853" cy="6203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41938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Challenge 3:</a:t>
            </a:r>
            <a:r>
              <a:rPr lang="en-US" sz="195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 Keeping general information current.</a:t>
            </a:r>
            <a:endParaRPr lang="en-US" sz="1950" dirty="0"/>
          </a:p>
        </p:txBody>
      </p:sp>
      <p:sp>
        <p:nvSpPr>
          <p:cNvPr id="11" name="Text 9"/>
          <p:cNvSpPr/>
          <p:nvPr/>
        </p:nvSpPr>
        <p:spPr>
          <a:xfrm>
            <a:off x="9842421" y="4043958"/>
            <a:ext cx="3772853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Solution:</a:t>
            </a:r>
            <a:r>
              <a:rPr lang="en-US" sz="15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Utilised Google Search grounding in the Q&amp;A tab to pull from up-to-date web sources.</a:t>
            </a:r>
            <a:endParaRPr lang="en-US" sz="15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94452" y="537329"/>
            <a:ext cx="4276130" cy="4750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00"/>
              </a:lnSpc>
              <a:buNone/>
            </a:pPr>
            <a:r>
              <a:rPr lang="en-US" sz="29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Future Enhancements</a:t>
            </a:r>
            <a:endParaRPr lang="en-US" sz="2950" dirty="0"/>
          </a:p>
        </p:txBody>
      </p:sp>
      <p:sp>
        <p:nvSpPr>
          <p:cNvPr id="4" name="Shape 1"/>
          <p:cNvSpPr/>
          <p:nvPr/>
        </p:nvSpPr>
        <p:spPr>
          <a:xfrm>
            <a:off x="6094452" y="1240393"/>
            <a:ext cx="7927896" cy="1498997"/>
          </a:xfrm>
          <a:prstGeom prst="roundRect">
            <a:avLst>
              <a:gd name="adj" fmla="val 9128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253996" y="1399937"/>
            <a:ext cx="456009" cy="456009"/>
          </a:xfrm>
          <a:prstGeom prst="roundRect">
            <a:avLst>
              <a:gd name="adj" fmla="val 20050231"/>
            </a:avLst>
          </a:prstGeom>
          <a:solidFill>
            <a:srgbClr val="006747"/>
          </a:solidFill>
          <a:ln/>
        </p:spPr>
      </p:sp>
      <p:sp>
        <p:nvSpPr>
          <p:cNvPr id="6" name="Text 3"/>
          <p:cNvSpPr/>
          <p:nvPr/>
        </p:nvSpPr>
        <p:spPr>
          <a:xfrm>
            <a:off x="6253996" y="2007870"/>
            <a:ext cx="1900238" cy="2375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5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Data Expansion</a:t>
            </a:r>
            <a:endParaRPr lang="en-US" sz="1450" dirty="0"/>
          </a:p>
        </p:txBody>
      </p:sp>
      <p:sp>
        <p:nvSpPr>
          <p:cNvPr id="7" name="Text 4"/>
          <p:cNvSpPr/>
          <p:nvPr/>
        </p:nvSpPr>
        <p:spPr>
          <a:xfrm>
            <a:off x="6253996" y="2336602"/>
            <a:ext cx="7608808" cy="2432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1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Ingest a larger, more comprehensive dataset of diseases and symptoms.</a:t>
            </a:r>
            <a:endParaRPr lang="en-US" sz="1150" dirty="0"/>
          </a:p>
        </p:txBody>
      </p:sp>
      <p:sp>
        <p:nvSpPr>
          <p:cNvPr id="8" name="Shape 5"/>
          <p:cNvSpPr/>
          <p:nvPr/>
        </p:nvSpPr>
        <p:spPr>
          <a:xfrm>
            <a:off x="6094452" y="2891314"/>
            <a:ext cx="7927896" cy="1498997"/>
          </a:xfrm>
          <a:prstGeom prst="roundRect">
            <a:avLst>
              <a:gd name="adj" fmla="val 9128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6253996" y="3050858"/>
            <a:ext cx="456009" cy="456009"/>
          </a:xfrm>
          <a:prstGeom prst="roundRect">
            <a:avLst>
              <a:gd name="adj" fmla="val 20050231"/>
            </a:avLst>
          </a:prstGeom>
          <a:solidFill>
            <a:srgbClr val="006747"/>
          </a:solidFill>
          <a:ln/>
        </p:spPr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9369" y="3150632"/>
            <a:ext cx="205145" cy="256461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6253996" y="3658791"/>
            <a:ext cx="1900238" cy="2375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5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User Profiles</a:t>
            </a:r>
            <a:endParaRPr lang="en-US" sz="1450" dirty="0"/>
          </a:p>
        </p:txBody>
      </p:sp>
      <p:sp>
        <p:nvSpPr>
          <p:cNvPr id="12" name="Text 8"/>
          <p:cNvSpPr/>
          <p:nvPr/>
        </p:nvSpPr>
        <p:spPr>
          <a:xfrm>
            <a:off x="6253996" y="3987522"/>
            <a:ext cx="7608808" cy="2432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1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Allow users to save their history for ongoing tracking.</a:t>
            </a:r>
            <a:endParaRPr lang="en-US" sz="1150" dirty="0"/>
          </a:p>
        </p:txBody>
      </p:sp>
      <p:sp>
        <p:nvSpPr>
          <p:cNvPr id="13" name="Shape 9"/>
          <p:cNvSpPr/>
          <p:nvPr/>
        </p:nvSpPr>
        <p:spPr>
          <a:xfrm>
            <a:off x="6094452" y="4542234"/>
            <a:ext cx="7927896" cy="1498997"/>
          </a:xfrm>
          <a:prstGeom prst="roundRect">
            <a:avLst>
              <a:gd name="adj" fmla="val 9128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14" name="Shape 10"/>
          <p:cNvSpPr/>
          <p:nvPr/>
        </p:nvSpPr>
        <p:spPr>
          <a:xfrm>
            <a:off x="6253996" y="4701778"/>
            <a:ext cx="456009" cy="456009"/>
          </a:xfrm>
          <a:prstGeom prst="roundRect">
            <a:avLst>
              <a:gd name="adj" fmla="val 20050231"/>
            </a:avLst>
          </a:prstGeom>
          <a:solidFill>
            <a:srgbClr val="006747"/>
          </a:solidFill>
          <a:ln/>
        </p:spPr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9369" y="4801553"/>
            <a:ext cx="205145" cy="256461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6253996" y="5309711"/>
            <a:ext cx="2033707" cy="2375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5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Multilingual Support</a:t>
            </a:r>
            <a:endParaRPr lang="en-US" sz="1450" dirty="0"/>
          </a:p>
        </p:txBody>
      </p:sp>
      <p:sp>
        <p:nvSpPr>
          <p:cNvPr id="17" name="Text 12"/>
          <p:cNvSpPr/>
          <p:nvPr/>
        </p:nvSpPr>
        <p:spPr>
          <a:xfrm>
            <a:off x="6253996" y="5638443"/>
            <a:ext cx="7608808" cy="2432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1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Localise the interface and prompts for broader accessibility.</a:t>
            </a:r>
            <a:endParaRPr lang="en-US" sz="1150" dirty="0"/>
          </a:p>
        </p:txBody>
      </p:sp>
      <p:sp>
        <p:nvSpPr>
          <p:cNvPr id="18" name="Shape 13"/>
          <p:cNvSpPr/>
          <p:nvPr/>
        </p:nvSpPr>
        <p:spPr>
          <a:xfrm>
            <a:off x="6094452" y="6193155"/>
            <a:ext cx="7927896" cy="1498997"/>
          </a:xfrm>
          <a:prstGeom prst="roundRect">
            <a:avLst>
              <a:gd name="adj" fmla="val 9128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19" name="Shape 14"/>
          <p:cNvSpPr/>
          <p:nvPr/>
        </p:nvSpPr>
        <p:spPr>
          <a:xfrm>
            <a:off x="6253996" y="6352699"/>
            <a:ext cx="456009" cy="456009"/>
          </a:xfrm>
          <a:prstGeom prst="roundRect">
            <a:avLst>
              <a:gd name="adj" fmla="val 20050231"/>
            </a:avLst>
          </a:prstGeom>
          <a:solidFill>
            <a:srgbClr val="006747"/>
          </a:solidFill>
          <a:ln/>
        </p:spPr>
      </p:sp>
      <p:pic>
        <p:nvPicPr>
          <p:cNvPr id="2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79369" y="6452473"/>
            <a:ext cx="205145" cy="256461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6253996" y="6960632"/>
            <a:ext cx="1900238" cy="2375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5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API Refinement</a:t>
            </a:r>
            <a:endParaRPr lang="en-US" sz="1450" dirty="0"/>
          </a:p>
        </p:txBody>
      </p:sp>
      <p:sp>
        <p:nvSpPr>
          <p:cNvPr id="22" name="Text 16"/>
          <p:cNvSpPr/>
          <p:nvPr/>
        </p:nvSpPr>
        <p:spPr>
          <a:xfrm>
            <a:off x="6253996" y="7289363"/>
            <a:ext cx="7608808" cy="2432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1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Explore newer, more advanced models as they become available for improved nuance and accuracy.</a:t>
            </a:r>
            <a:endParaRPr lang="en-US" sz="11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051090"/>
            <a:ext cx="496181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Conclusion</a:t>
            </a:r>
            <a:endParaRPr lang="en-US" sz="3900" dirty="0"/>
          </a:p>
        </p:txBody>
      </p:sp>
      <p:sp>
        <p:nvSpPr>
          <p:cNvPr id="4" name="Shape 1"/>
          <p:cNvSpPr/>
          <p:nvPr/>
        </p:nvSpPr>
        <p:spPr>
          <a:xfrm>
            <a:off x="793790" y="2968823"/>
            <a:ext cx="446484" cy="446484"/>
          </a:xfrm>
          <a:prstGeom prst="roundRect">
            <a:avLst>
              <a:gd name="adj" fmla="val 40008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438632" y="3033236"/>
            <a:ext cx="6911578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Project successfully demonstrates how Generative AI can be responsibly used to create a helpful medical information tool.</a:t>
            </a:r>
            <a:endParaRPr lang="en-US" sz="1550" dirty="0"/>
          </a:p>
        </p:txBody>
      </p:sp>
      <p:sp>
        <p:nvSpPr>
          <p:cNvPr id="6" name="Shape 3"/>
          <p:cNvSpPr/>
          <p:nvPr/>
        </p:nvSpPr>
        <p:spPr>
          <a:xfrm>
            <a:off x="793790" y="4065151"/>
            <a:ext cx="446484" cy="446484"/>
          </a:xfrm>
          <a:prstGeom prst="roundRect">
            <a:avLst>
              <a:gd name="adj" fmla="val 40008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1438632" y="4129564"/>
            <a:ext cx="6911578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By prioritising safety through prompt engineering and maintaining a clear boundary between information and diagnosis, the application serves as a valuable resource for users.</a:t>
            </a:r>
            <a:endParaRPr lang="en-US" sz="1550" dirty="0"/>
          </a:p>
        </p:txBody>
      </p:sp>
      <p:sp>
        <p:nvSpPr>
          <p:cNvPr id="8" name="Shape 5"/>
          <p:cNvSpPr/>
          <p:nvPr/>
        </p:nvSpPr>
        <p:spPr>
          <a:xfrm>
            <a:off x="793790" y="5479018"/>
            <a:ext cx="446484" cy="446484"/>
          </a:xfrm>
          <a:prstGeom prst="roundRect">
            <a:avLst>
              <a:gd name="adj" fmla="val 40008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438632" y="5543431"/>
            <a:ext cx="6911578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It empowers users with accessible information while consistently guiding them toward professional medical care.</a:t>
            </a:r>
            <a:endParaRPr lang="en-US" sz="15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72082"/>
            <a:ext cx="1060692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Project MedNexus</a:t>
            </a:r>
            <a:endParaRPr lang="en-US" sz="3900" dirty="0"/>
          </a:p>
        </p:txBody>
      </p:sp>
      <p:sp>
        <p:nvSpPr>
          <p:cNvPr id="3" name="Shape 1"/>
          <p:cNvSpPr/>
          <p:nvPr/>
        </p:nvSpPr>
        <p:spPr>
          <a:xfrm>
            <a:off x="793790" y="3388995"/>
            <a:ext cx="13042821" cy="2468523"/>
          </a:xfrm>
          <a:prstGeom prst="roundRect">
            <a:avLst>
              <a:gd name="adj" fmla="val 7236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999768" y="3594973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endParaRPr lang="en-US" sz="1950" dirty="0"/>
          </a:p>
        </p:txBody>
      </p:sp>
      <p:sp>
        <p:nvSpPr>
          <p:cNvPr id="5" name="Text 3"/>
          <p:cNvSpPr/>
          <p:nvPr/>
        </p:nvSpPr>
        <p:spPr>
          <a:xfrm>
            <a:off x="999768" y="3575018"/>
            <a:ext cx="12630864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Title:</a:t>
            </a:r>
            <a:r>
              <a:rPr lang="en-US" sz="15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Project Med Nexus: An AI-Powered Medical Information Hub</a:t>
            </a:r>
            <a:endParaRPr lang="en-US" sz="1550" dirty="0"/>
          </a:p>
        </p:txBody>
      </p:sp>
      <p:sp>
        <p:nvSpPr>
          <p:cNvPr id="6" name="Text 4"/>
          <p:cNvSpPr/>
          <p:nvPr/>
        </p:nvSpPr>
        <p:spPr>
          <a:xfrm>
            <a:off x="999768" y="3892085"/>
            <a:ext cx="12630864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Subtitle:</a:t>
            </a:r>
            <a:r>
              <a:rPr lang="en-US" sz="15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Leveraging Generative AI for Safe and Accessible Health Information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999768" y="4228331"/>
            <a:ext cx="12630864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Presenter(s):</a:t>
            </a:r>
            <a:r>
              <a:rPr lang="en-US" sz="15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</a:t>
            </a:r>
            <a:r>
              <a:rPr lang="en-US" sz="1550" b="1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Subhojit Roy 25030242060, Teja Abhinav Reddy 25030242061, V Adithya 25030242063</a:t>
            </a:r>
          </a:p>
          <a:p>
            <a:pPr marL="0" indent="0" algn="l">
              <a:lnSpc>
                <a:spcPts val="2500"/>
              </a:lnSpc>
              <a:buNone/>
            </a:pPr>
            <a:endParaRPr lang="en-US" sz="1550" dirty="0">
              <a:solidFill>
                <a:srgbClr val="4B4A4A"/>
              </a:solidFill>
              <a:latin typeface="Geist" pitchFamily="34" charset="0"/>
              <a:ea typeface="Geist" pitchFamily="34" charset="-122"/>
              <a:cs typeface="Geist" pitchFamily="34" charset="-120"/>
            </a:endParaRPr>
          </a:p>
          <a:p>
            <a:pPr marL="0" indent="0" algn="l">
              <a:lnSpc>
                <a:spcPts val="2500"/>
              </a:lnSpc>
              <a:buNone/>
            </a:pPr>
            <a:endParaRPr lang="en-US" sz="1550" dirty="0"/>
          </a:p>
        </p:txBody>
      </p:sp>
      <p:sp>
        <p:nvSpPr>
          <p:cNvPr id="8" name="Text 6"/>
          <p:cNvSpPr/>
          <p:nvPr/>
        </p:nvSpPr>
        <p:spPr>
          <a:xfrm>
            <a:off x="999768" y="4575720"/>
            <a:ext cx="12630864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Date:</a:t>
            </a:r>
            <a:r>
              <a:rPr lang="en-US" sz="15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September 21, 2025</a:t>
            </a:r>
            <a:endParaRPr lang="en-US" sz="15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581269"/>
            <a:ext cx="496181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The Problem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793790" y="2499003"/>
            <a:ext cx="7556421" cy="9922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00" b="1" dirty="0">
                <a:solidFill>
                  <a:srgbClr val="609DFF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The Challenge of Online Health Inquiries</a:t>
            </a:r>
            <a:endParaRPr lang="en-US" sz="3100" dirty="0"/>
          </a:p>
        </p:txBody>
      </p:sp>
      <p:sp>
        <p:nvSpPr>
          <p:cNvPr id="5" name="Shape 2"/>
          <p:cNvSpPr/>
          <p:nvPr/>
        </p:nvSpPr>
        <p:spPr>
          <a:xfrm>
            <a:off x="793790" y="3788926"/>
            <a:ext cx="446484" cy="446484"/>
          </a:xfrm>
          <a:prstGeom prst="roundRect">
            <a:avLst>
              <a:gd name="adj" fmla="val 40008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1438632" y="3857149"/>
            <a:ext cx="6911578" cy="6203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Patients often turn to the internet for initial medical advice.</a:t>
            </a:r>
            <a:endParaRPr lang="en-US" sz="1950" dirty="0"/>
          </a:p>
        </p:txBody>
      </p:sp>
      <p:sp>
        <p:nvSpPr>
          <p:cNvPr id="7" name="Shape 4"/>
          <p:cNvSpPr/>
          <p:nvPr/>
        </p:nvSpPr>
        <p:spPr>
          <a:xfrm>
            <a:off x="793790" y="4874300"/>
            <a:ext cx="446484" cy="446484"/>
          </a:xfrm>
          <a:prstGeom prst="roundRect">
            <a:avLst>
              <a:gd name="adj" fmla="val 40008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438632" y="4942523"/>
            <a:ext cx="6911578" cy="6203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Information can be unreliable, inaccurate, or cause unnecessary anxiety ("cyberchondria").</a:t>
            </a:r>
            <a:endParaRPr lang="en-US" sz="1950" dirty="0"/>
          </a:p>
        </p:txBody>
      </p:sp>
      <p:sp>
        <p:nvSpPr>
          <p:cNvPr id="9" name="Shape 6"/>
          <p:cNvSpPr/>
          <p:nvPr/>
        </p:nvSpPr>
        <p:spPr>
          <a:xfrm>
            <a:off x="793790" y="5959673"/>
            <a:ext cx="446484" cy="446484"/>
          </a:xfrm>
          <a:prstGeom prst="roundRect">
            <a:avLst>
              <a:gd name="adj" fmla="val 40008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1438632" y="6027896"/>
            <a:ext cx="6911578" cy="6203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It's difficult for users to connect their specific symptoms to potential conditions in a structured way.</a:t>
            </a:r>
            <a:endParaRPr lang="en-US" sz="19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250519"/>
            <a:ext cx="808601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Our Solution: Project MedNexus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3168253"/>
            <a:ext cx="10287238" cy="496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00" b="1" dirty="0">
                <a:solidFill>
                  <a:srgbClr val="609DFF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A Cautious, Conversational, and Credible First Step</a:t>
            </a:r>
            <a:endParaRPr lang="en-US" sz="3100" dirty="0"/>
          </a:p>
        </p:txBody>
      </p:sp>
      <p:sp>
        <p:nvSpPr>
          <p:cNvPr id="4" name="Text 2"/>
          <p:cNvSpPr/>
          <p:nvPr/>
        </p:nvSpPr>
        <p:spPr>
          <a:xfrm>
            <a:off x="793790" y="3962043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Core Concept:</a:t>
            </a:r>
            <a:r>
              <a:rPr lang="en-US" sz="15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Project Gamma is a Streamlit web application that acts as a sophisticated and safe front-end for Google's Gemini AI.</a:t>
            </a:r>
            <a:endParaRPr lang="en-US" sz="1550" dirty="0"/>
          </a:p>
        </p:txBody>
      </p:sp>
      <p:sp>
        <p:nvSpPr>
          <p:cNvPr id="5" name="Shape 3"/>
          <p:cNvSpPr/>
          <p:nvPr/>
        </p:nvSpPr>
        <p:spPr>
          <a:xfrm>
            <a:off x="793790" y="4502825"/>
            <a:ext cx="6422231" cy="1476256"/>
          </a:xfrm>
          <a:prstGeom prst="roundRect">
            <a:avLst>
              <a:gd name="adj" fmla="val 12100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999768" y="4708803"/>
            <a:ext cx="2658904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AI Symptom Checker</a:t>
            </a:r>
            <a:endParaRPr lang="en-US" sz="1950" dirty="0"/>
          </a:p>
        </p:txBody>
      </p:sp>
      <p:sp>
        <p:nvSpPr>
          <p:cNvPr id="7" name="Text 5"/>
          <p:cNvSpPr/>
          <p:nvPr/>
        </p:nvSpPr>
        <p:spPr>
          <a:xfrm>
            <a:off x="999768" y="5138023"/>
            <a:ext cx="6010275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Understands natural language descriptions of symptoms to suggest potential conditions from a curated dataset.</a:t>
            </a:r>
            <a:endParaRPr lang="en-US" sz="1550" dirty="0"/>
          </a:p>
        </p:txBody>
      </p:sp>
      <p:sp>
        <p:nvSpPr>
          <p:cNvPr id="8" name="Shape 6"/>
          <p:cNvSpPr/>
          <p:nvPr/>
        </p:nvSpPr>
        <p:spPr>
          <a:xfrm>
            <a:off x="7414379" y="4502825"/>
            <a:ext cx="6422231" cy="1476256"/>
          </a:xfrm>
          <a:prstGeom prst="roundRect">
            <a:avLst>
              <a:gd name="adj" fmla="val 12100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7620357" y="4708803"/>
            <a:ext cx="3073360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Generative Medical Q&amp;A</a:t>
            </a:r>
            <a:endParaRPr lang="en-US" sz="1950" dirty="0"/>
          </a:p>
        </p:txBody>
      </p:sp>
      <p:sp>
        <p:nvSpPr>
          <p:cNvPr id="10" name="Text 8"/>
          <p:cNvSpPr/>
          <p:nvPr/>
        </p:nvSpPr>
        <p:spPr>
          <a:xfrm>
            <a:off x="7620357" y="5138023"/>
            <a:ext cx="6010275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Answers general medical questions using AI grounded with web search results for up-to-date information.</a:t>
            </a:r>
            <a:endParaRPr lang="en-US" sz="15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5078" y="624483"/>
            <a:ext cx="3906917" cy="488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00"/>
              </a:lnSpc>
              <a:buNone/>
            </a:pPr>
            <a:r>
              <a:rPr lang="en-US" sz="30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Technology Stack</a:t>
            </a:r>
            <a:endParaRPr lang="en-US" sz="3050" dirty="0"/>
          </a:p>
        </p:txBody>
      </p:sp>
      <p:sp>
        <p:nvSpPr>
          <p:cNvPr id="4" name="Text 1"/>
          <p:cNvSpPr/>
          <p:nvPr/>
        </p:nvSpPr>
        <p:spPr>
          <a:xfrm>
            <a:off x="625078" y="1347073"/>
            <a:ext cx="7141964" cy="3906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609DFF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The Modern Tools Powering Medical Chatbot</a:t>
            </a:r>
            <a:endParaRPr lang="en-US" sz="24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078" y="1972032"/>
            <a:ext cx="390644" cy="390644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25078" y="2557939"/>
            <a:ext cx="1954411" cy="2441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Frontend: Streamlit</a:t>
            </a:r>
            <a:endParaRPr lang="en-US" sz="1500" dirty="0"/>
          </a:p>
        </p:txBody>
      </p:sp>
      <p:sp>
        <p:nvSpPr>
          <p:cNvPr id="7" name="Text 3"/>
          <p:cNvSpPr/>
          <p:nvPr/>
        </p:nvSpPr>
        <p:spPr>
          <a:xfrm>
            <a:off x="625078" y="2895838"/>
            <a:ext cx="7893844" cy="2500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(for rapid, interactive web app development).</a:t>
            </a:r>
            <a:endParaRPr lang="en-US" sz="120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078" y="3458408"/>
            <a:ext cx="390644" cy="390644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625078" y="4044315"/>
            <a:ext cx="2697837" cy="2441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Backend &amp; Data Processing</a:t>
            </a:r>
            <a:endParaRPr lang="en-US" sz="1500" dirty="0"/>
          </a:p>
        </p:txBody>
      </p:sp>
      <p:sp>
        <p:nvSpPr>
          <p:cNvPr id="10" name="Text 5"/>
          <p:cNvSpPr/>
          <p:nvPr/>
        </p:nvSpPr>
        <p:spPr>
          <a:xfrm>
            <a:off x="625078" y="4382214"/>
            <a:ext cx="7893844" cy="2500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Python with Pandas (for managing the disease_symptoms.csv dataset).</a:t>
            </a:r>
            <a:endParaRPr lang="en-US" sz="120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5078" y="4944785"/>
            <a:ext cx="390644" cy="390644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625078" y="5530691"/>
            <a:ext cx="1953458" cy="2441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AI Engine</a:t>
            </a:r>
            <a:endParaRPr lang="en-US" sz="1500" dirty="0"/>
          </a:p>
        </p:txBody>
      </p:sp>
      <p:sp>
        <p:nvSpPr>
          <p:cNvPr id="13" name="Text 7"/>
          <p:cNvSpPr/>
          <p:nvPr/>
        </p:nvSpPr>
        <p:spPr>
          <a:xfrm>
            <a:off x="625078" y="5868591"/>
            <a:ext cx="7893844" cy="2500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Google's Gemini API (specifically, gemini-1.5-flash-preview-0514).</a:t>
            </a:r>
            <a:endParaRPr lang="en-US" sz="1200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5078" y="6431161"/>
            <a:ext cx="390644" cy="390644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625078" y="7017068"/>
            <a:ext cx="2088237" cy="2441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Key Python Libraries</a:t>
            </a:r>
            <a:endParaRPr lang="en-US" sz="1500" dirty="0"/>
          </a:p>
        </p:txBody>
      </p:sp>
      <p:sp>
        <p:nvSpPr>
          <p:cNvPr id="16" name="Text 9"/>
          <p:cNvSpPr/>
          <p:nvPr/>
        </p:nvSpPr>
        <p:spPr>
          <a:xfrm>
            <a:off x="625078" y="7354967"/>
            <a:ext cx="7893844" cy="2500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requests (for API communication), json (for data handling).</a:t>
            </a:r>
            <a:endParaRPr lang="en-US" sz="12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0094" y="515660"/>
            <a:ext cx="11124367" cy="5860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00"/>
              </a:lnSpc>
              <a:buNone/>
            </a:pPr>
            <a:r>
              <a:rPr lang="en-US" sz="36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Feature 1 - The AI Symptom Checker Workflow</a:t>
            </a:r>
            <a:endParaRPr lang="en-US" sz="3650" dirty="0"/>
          </a:p>
        </p:txBody>
      </p:sp>
      <p:sp>
        <p:nvSpPr>
          <p:cNvPr id="3" name="Text 1"/>
          <p:cNvSpPr/>
          <p:nvPr/>
        </p:nvSpPr>
        <p:spPr>
          <a:xfrm>
            <a:off x="750094" y="1382911"/>
            <a:ext cx="8586788" cy="4687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50"/>
              </a:lnSpc>
              <a:buNone/>
            </a:pPr>
            <a:r>
              <a:rPr lang="en-US" sz="2950" b="1" dirty="0">
                <a:solidFill>
                  <a:srgbClr val="609DFF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From Natural Language to Actionable Insight</a:t>
            </a:r>
            <a:endParaRPr lang="en-US" sz="2950" dirty="0"/>
          </a:p>
        </p:txBody>
      </p:sp>
      <p:sp>
        <p:nvSpPr>
          <p:cNvPr id="4" name="Text 2"/>
          <p:cNvSpPr/>
          <p:nvPr/>
        </p:nvSpPr>
        <p:spPr>
          <a:xfrm>
            <a:off x="750094" y="2132886"/>
            <a:ext cx="13130213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b="1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Flowchart Diagram:</a:t>
            </a:r>
            <a:endParaRPr lang="en-US" sz="14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094" y="2643783"/>
            <a:ext cx="6565106" cy="750094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937617" y="3581400"/>
            <a:ext cx="2344103" cy="2930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User Input</a:t>
            </a:r>
            <a:endParaRPr lang="en-US" sz="1800" dirty="0"/>
          </a:p>
        </p:txBody>
      </p:sp>
      <p:sp>
        <p:nvSpPr>
          <p:cNvPr id="7" name="Text 4"/>
          <p:cNvSpPr/>
          <p:nvPr/>
        </p:nvSpPr>
        <p:spPr>
          <a:xfrm>
            <a:off x="937617" y="3986927"/>
            <a:ext cx="6190059" cy="6000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User describes symptoms in a text box (e.g., "I have a high fever, my head hurts...").</a:t>
            </a:r>
            <a:endParaRPr lang="en-US" sz="14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2643783"/>
            <a:ext cx="6565106" cy="750094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7502723" y="3581400"/>
            <a:ext cx="2536984" cy="2930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AI Extraction (Step 1)</a:t>
            </a:r>
            <a:endParaRPr lang="en-US" sz="1800" dirty="0"/>
          </a:p>
        </p:txBody>
      </p:sp>
      <p:sp>
        <p:nvSpPr>
          <p:cNvPr id="10" name="Text 6"/>
          <p:cNvSpPr/>
          <p:nvPr/>
        </p:nvSpPr>
        <p:spPr>
          <a:xfrm>
            <a:off x="7502723" y="3986927"/>
            <a:ext cx="6190059" cy="9001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A Gemini API call with a specific prompt analyzes the text and extracts a structured JSON list of recognized symptoms (e.g., ['fever', 'headache', 'cough']).</a:t>
            </a:r>
            <a:endParaRPr lang="en-US" sz="1450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0094" y="5074563"/>
            <a:ext cx="6565106" cy="750094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937617" y="6012180"/>
            <a:ext cx="2344103" cy="2930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Data Matching</a:t>
            </a:r>
            <a:endParaRPr lang="en-US" sz="1800" dirty="0"/>
          </a:p>
        </p:txBody>
      </p:sp>
      <p:sp>
        <p:nvSpPr>
          <p:cNvPr id="13" name="Text 8"/>
          <p:cNvSpPr/>
          <p:nvPr/>
        </p:nvSpPr>
        <p:spPr>
          <a:xfrm>
            <a:off x="937617" y="6417707"/>
            <a:ext cx="6190059" cy="6000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A Python function (find_disease) scores potential diseases from the local CSV based on the extracted symptoms.</a:t>
            </a:r>
            <a:endParaRPr lang="en-US" sz="1450" dirty="0"/>
          </a:p>
        </p:txBody>
      </p:sp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5200" y="5074563"/>
            <a:ext cx="6565106" cy="750094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7502723" y="6012180"/>
            <a:ext cx="2451021" cy="2930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AI Summary (Step 2)</a:t>
            </a:r>
            <a:endParaRPr lang="en-US" sz="1800" dirty="0"/>
          </a:p>
        </p:txBody>
      </p:sp>
      <p:sp>
        <p:nvSpPr>
          <p:cNvPr id="16" name="Text 10"/>
          <p:cNvSpPr/>
          <p:nvPr/>
        </p:nvSpPr>
        <p:spPr>
          <a:xfrm>
            <a:off x="7502723" y="6417707"/>
            <a:ext cx="6190059" cy="6000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A second Gemini API call generates a user-friendly, conversational summary of the findings.</a:t>
            </a:r>
            <a:endParaRPr lang="en-US" sz="1450" dirty="0"/>
          </a:p>
        </p:txBody>
      </p:sp>
      <p:sp>
        <p:nvSpPr>
          <p:cNvPr id="17" name="Text 11"/>
          <p:cNvSpPr/>
          <p:nvPr/>
        </p:nvSpPr>
        <p:spPr>
          <a:xfrm>
            <a:off x="750094" y="7416165"/>
            <a:ext cx="13130213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b="1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Follow-up:</a:t>
            </a:r>
            <a:r>
              <a:rPr lang="en-US" sz="14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The user can then ask detailed questions about the potential condition.</a:t>
            </a:r>
            <a:endParaRPr lang="en-US" sz="14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03778"/>
            <a:ext cx="13042821" cy="12401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The Core Innovation: Multi-Step Prompt Engineering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2241590"/>
            <a:ext cx="11972092" cy="496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00" b="1" dirty="0">
                <a:solidFill>
                  <a:srgbClr val="609DFF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Ensuring Safety and Accuracy Through Layered AI Prompts</a:t>
            </a:r>
            <a:endParaRPr lang="en-US" sz="3100" dirty="0"/>
          </a:p>
        </p:txBody>
      </p:sp>
      <p:sp>
        <p:nvSpPr>
          <p:cNvPr id="4" name="Text 2"/>
          <p:cNvSpPr/>
          <p:nvPr/>
        </p:nvSpPr>
        <p:spPr>
          <a:xfrm>
            <a:off x="793790" y="3035379"/>
            <a:ext cx="198358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B4A4A"/>
                </a:solidFill>
                <a:latin typeface="Noto Serif SC Light" pitchFamily="34" charset="0"/>
                <a:ea typeface="Noto Serif SC Light" pitchFamily="34" charset="-122"/>
                <a:cs typeface="Noto Serif SC Light" pitchFamily="34" charset="-120"/>
              </a:rPr>
              <a:t>01</a:t>
            </a:r>
            <a:endParaRPr lang="en-US" sz="1550" dirty="0"/>
          </a:p>
        </p:txBody>
      </p:sp>
      <p:sp>
        <p:nvSpPr>
          <p:cNvPr id="5" name="Shape 3"/>
          <p:cNvSpPr/>
          <p:nvPr/>
        </p:nvSpPr>
        <p:spPr>
          <a:xfrm>
            <a:off x="793790" y="3349704"/>
            <a:ext cx="4215289" cy="22860"/>
          </a:xfrm>
          <a:prstGeom prst="rect">
            <a:avLst/>
          </a:prstGeom>
          <a:solidFill>
            <a:srgbClr val="006747"/>
          </a:solidFill>
          <a:ln/>
        </p:spPr>
      </p:sp>
      <p:sp>
        <p:nvSpPr>
          <p:cNvPr id="6" name="Text 4"/>
          <p:cNvSpPr/>
          <p:nvPr/>
        </p:nvSpPr>
        <p:spPr>
          <a:xfrm>
            <a:off x="793790" y="3494603"/>
            <a:ext cx="3888343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Prompt 1: Symptom Extraction</a:t>
            </a:r>
            <a:endParaRPr lang="en-US" sz="1950" dirty="0"/>
          </a:p>
        </p:txBody>
      </p:sp>
      <p:sp>
        <p:nvSpPr>
          <p:cNvPr id="7" name="Text 5"/>
          <p:cNvSpPr/>
          <p:nvPr/>
        </p:nvSpPr>
        <p:spPr>
          <a:xfrm>
            <a:off x="793790" y="3923824"/>
            <a:ext cx="4215289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Role:</a:t>
            </a:r>
            <a:r>
              <a:rPr lang="en-US" sz="15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Expert Medical Symptom Recognizer.</a:t>
            </a:r>
            <a:endParaRPr lang="en-US" sz="1550" dirty="0"/>
          </a:p>
        </p:txBody>
      </p:sp>
      <p:sp>
        <p:nvSpPr>
          <p:cNvPr id="8" name="Text 6"/>
          <p:cNvSpPr/>
          <p:nvPr/>
        </p:nvSpPr>
        <p:spPr>
          <a:xfrm>
            <a:off x="793790" y="4628317"/>
            <a:ext cx="4215289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Instruction:</a:t>
            </a:r>
            <a:r>
              <a:rPr lang="en-US" sz="15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Must only return symptoms from a predefined valid list.</a:t>
            </a:r>
            <a:endParaRPr lang="en-US" sz="1550" dirty="0"/>
          </a:p>
        </p:txBody>
      </p:sp>
      <p:sp>
        <p:nvSpPr>
          <p:cNvPr id="9" name="Text 7"/>
          <p:cNvSpPr/>
          <p:nvPr/>
        </p:nvSpPr>
        <p:spPr>
          <a:xfrm>
            <a:off x="793790" y="5332809"/>
            <a:ext cx="4215289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Output Format:</a:t>
            </a:r>
            <a:r>
              <a:rPr lang="en-US" sz="15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Strict JSON object ({"symptoms": [...]}).</a:t>
            </a:r>
            <a:endParaRPr lang="en-US" sz="1550" dirty="0"/>
          </a:p>
        </p:txBody>
      </p:sp>
      <p:sp>
        <p:nvSpPr>
          <p:cNvPr id="10" name="Text 8"/>
          <p:cNvSpPr/>
          <p:nvPr/>
        </p:nvSpPr>
        <p:spPr>
          <a:xfrm>
            <a:off x="5207437" y="3035379"/>
            <a:ext cx="198358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B4A4A"/>
                </a:solidFill>
                <a:latin typeface="Noto Serif SC Light" pitchFamily="34" charset="0"/>
                <a:ea typeface="Noto Serif SC Light" pitchFamily="34" charset="-122"/>
                <a:cs typeface="Noto Serif SC Light" pitchFamily="34" charset="-120"/>
              </a:rPr>
              <a:t>02</a:t>
            </a:r>
            <a:endParaRPr lang="en-US" sz="1550" dirty="0"/>
          </a:p>
        </p:txBody>
      </p:sp>
      <p:sp>
        <p:nvSpPr>
          <p:cNvPr id="11" name="Shape 9"/>
          <p:cNvSpPr/>
          <p:nvPr/>
        </p:nvSpPr>
        <p:spPr>
          <a:xfrm>
            <a:off x="5207437" y="3349704"/>
            <a:ext cx="4215408" cy="22860"/>
          </a:xfrm>
          <a:prstGeom prst="rect">
            <a:avLst/>
          </a:prstGeom>
          <a:solidFill>
            <a:srgbClr val="006747"/>
          </a:solidFill>
          <a:ln/>
        </p:spPr>
      </p:sp>
      <p:sp>
        <p:nvSpPr>
          <p:cNvPr id="12" name="Text 10"/>
          <p:cNvSpPr/>
          <p:nvPr/>
        </p:nvSpPr>
        <p:spPr>
          <a:xfrm>
            <a:off x="5207437" y="3494603"/>
            <a:ext cx="4008834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Prompt 2: Summary Generation</a:t>
            </a:r>
            <a:endParaRPr lang="en-US" sz="1950" dirty="0"/>
          </a:p>
        </p:txBody>
      </p:sp>
      <p:sp>
        <p:nvSpPr>
          <p:cNvPr id="13" name="Text 11"/>
          <p:cNvSpPr/>
          <p:nvPr/>
        </p:nvSpPr>
        <p:spPr>
          <a:xfrm>
            <a:off x="5207437" y="3923824"/>
            <a:ext cx="4215408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Role:</a:t>
            </a:r>
            <a:r>
              <a:rPr lang="en-US" sz="15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Friendly Medical Information Assistant.</a:t>
            </a:r>
            <a:endParaRPr lang="en-US" sz="1550" dirty="0"/>
          </a:p>
        </p:txBody>
      </p:sp>
      <p:sp>
        <p:nvSpPr>
          <p:cNvPr id="14" name="Text 12"/>
          <p:cNvSpPr/>
          <p:nvPr/>
        </p:nvSpPr>
        <p:spPr>
          <a:xfrm>
            <a:off x="5207437" y="4628317"/>
            <a:ext cx="4215408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Instruction:</a:t>
            </a:r>
            <a:r>
              <a:rPr lang="en-US" sz="15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Explain results conversationally and MUST end with a strong, clear disclaimer to consult a doctor.</a:t>
            </a:r>
            <a:endParaRPr lang="en-US" sz="1550" dirty="0"/>
          </a:p>
        </p:txBody>
      </p:sp>
      <p:sp>
        <p:nvSpPr>
          <p:cNvPr id="15" name="Text 13"/>
          <p:cNvSpPr/>
          <p:nvPr/>
        </p:nvSpPr>
        <p:spPr>
          <a:xfrm>
            <a:off x="9621203" y="3035379"/>
            <a:ext cx="198358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B4A4A"/>
                </a:solidFill>
                <a:latin typeface="Noto Serif SC Light" pitchFamily="34" charset="0"/>
                <a:ea typeface="Noto Serif SC Light" pitchFamily="34" charset="-122"/>
                <a:cs typeface="Noto Serif SC Light" pitchFamily="34" charset="-120"/>
              </a:rPr>
              <a:t>03</a:t>
            </a:r>
            <a:endParaRPr lang="en-US" sz="1550" dirty="0"/>
          </a:p>
        </p:txBody>
      </p:sp>
      <p:sp>
        <p:nvSpPr>
          <p:cNvPr id="16" name="Shape 14"/>
          <p:cNvSpPr/>
          <p:nvPr/>
        </p:nvSpPr>
        <p:spPr>
          <a:xfrm>
            <a:off x="9621203" y="3349704"/>
            <a:ext cx="4215289" cy="22860"/>
          </a:xfrm>
          <a:prstGeom prst="rect">
            <a:avLst/>
          </a:prstGeom>
          <a:solidFill>
            <a:srgbClr val="006747"/>
          </a:solidFill>
          <a:ln/>
        </p:spPr>
      </p:sp>
      <p:sp>
        <p:nvSpPr>
          <p:cNvPr id="17" name="Text 15"/>
          <p:cNvSpPr/>
          <p:nvPr/>
        </p:nvSpPr>
        <p:spPr>
          <a:xfrm>
            <a:off x="9621203" y="3494603"/>
            <a:ext cx="3207068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Prompt 3: Follow-up Q&amp;A</a:t>
            </a:r>
            <a:endParaRPr lang="en-US" sz="1950" dirty="0"/>
          </a:p>
        </p:txBody>
      </p:sp>
      <p:sp>
        <p:nvSpPr>
          <p:cNvPr id="18" name="Text 16"/>
          <p:cNvSpPr/>
          <p:nvPr/>
        </p:nvSpPr>
        <p:spPr>
          <a:xfrm>
            <a:off x="9621203" y="3923824"/>
            <a:ext cx="4215289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Role:</a:t>
            </a:r>
            <a:r>
              <a:rPr lang="en-US" sz="15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Cautious Medical Information Assistant.</a:t>
            </a:r>
            <a:endParaRPr lang="en-US" sz="1550" dirty="0"/>
          </a:p>
        </p:txBody>
      </p:sp>
      <p:sp>
        <p:nvSpPr>
          <p:cNvPr id="19" name="Text 17"/>
          <p:cNvSpPr/>
          <p:nvPr/>
        </p:nvSpPr>
        <p:spPr>
          <a:xfrm>
            <a:off x="9621203" y="4628317"/>
            <a:ext cx="4215289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Key Guardrails:</a:t>
            </a:r>
            <a:endParaRPr lang="en-US" sz="1550" dirty="0"/>
          </a:p>
        </p:txBody>
      </p:sp>
      <p:sp>
        <p:nvSpPr>
          <p:cNvPr id="20" name="Text 18"/>
          <p:cNvSpPr/>
          <p:nvPr/>
        </p:nvSpPr>
        <p:spPr>
          <a:xfrm>
            <a:off x="9621203" y="5015270"/>
            <a:ext cx="4215289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DO NOT write a disclaimer (the app hardcodes it).</a:t>
            </a:r>
            <a:endParaRPr lang="en-US" sz="1550" dirty="0"/>
          </a:p>
        </p:txBody>
      </p:sp>
      <p:sp>
        <p:nvSpPr>
          <p:cNvPr id="21" name="Text 19"/>
          <p:cNvSpPr/>
          <p:nvPr/>
        </p:nvSpPr>
        <p:spPr>
          <a:xfrm>
            <a:off x="9621203" y="5719763"/>
            <a:ext cx="4215289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Suggest general categories of treatments (e.g., "pain relievers"), NEVER brand names or dosages.</a:t>
            </a:r>
            <a:endParaRPr lang="en-US" sz="1550" dirty="0"/>
          </a:p>
        </p:txBody>
      </p:sp>
      <p:sp>
        <p:nvSpPr>
          <p:cNvPr id="22" name="Text 20"/>
          <p:cNvSpPr/>
          <p:nvPr/>
        </p:nvSpPr>
        <p:spPr>
          <a:xfrm>
            <a:off x="9621203" y="6741795"/>
            <a:ext cx="4215289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Always promote safety and professional consultation.</a:t>
            </a:r>
            <a:endParaRPr lang="en-US" sz="15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9210" y="638413"/>
            <a:ext cx="5760720" cy="267912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638413"/>
            <a:ext cx="7556421" cy="12401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Feature 2 - Generative Q&amp;A with Grounding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6280190" y="2176224"/>
            <a:ext cx="7556421" cy="9922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00" b="1" dirty="0">
                <a:solidFill>
                  <a:srgbClr val="609DFF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Answering General Questions with Verifiable Sources</a:t>
            </a:r>
            <a:endParaRPr lang="en-US" sz="3100" dirty="0"/>
          </a:p>
        </p:txBody>
      </p:sp>
      <p:sp>
        <p:nvSpPr>
          <p:cNvPr id="5" name="Text 2"/>
          <p:cNvSpPr/>
          <p:nvPr/>
        </p:nvSpPr>
        <p:spPr>
          <a:xfrm>
            <a:off x="6280190" y="3466148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How it Works:</a:t>
            </a:r>
            <a:endParaRPr lang="en-US" sz="1950" dirty="0"/>
          </a:p>
        </p:txBody>
      </p:sp>
      <p:sp>
        <p:nvSpPr>
          <p:cNvPr id="6" name="Shape 3"/>
          <p:cNvSpPr/>
          <p:nvPr/>
        </p:nvSpPr>
        <p:spPr>
          <a:xfrm>
            <a:off x="6280190" y="4073962"/>
            <a:ext cx="446484" cy="446484"/>
          </a:xfrm>
          <a:prstGeom prst="roundRect">
            <a:avLst>
              <a:gd name="adj" fmla="val 40008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925032" y="4138374"/>
            <a:ext cx="6911578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The user asks any medical question in a chat interface.</a:t>
            </a:r>
            <a:endParaRPr lang="en-US" sz="1550" dirty="0"/>
          </a:p>
        </p:txBody>
      </p:sp>
      <p:sp>
        <p:nvSpPr>
          <p:cNvPr id="8" name="Shape 5"/>
          <p:cNvSpPr/>
          <p:nvPr/>
        </p:nvSpPr>
        <p:spPr>
          <a:xfrm>
            <a:off x="6280190" y="4917281"/>
            <a:ext cx="446484" cy="446484"/>
          </a:xfrm>
          <a:prstGeom prst="roundRect">
            <a:avLst>
              <a:gd name="adj" fmla="val 40008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6925032" y="4981694"/>
            <a:ext cx="6911578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The app calls the Gemini API with the Google Search tool enabled.</a:t>
            </a:r>
            <a:endParaRPr lang="en-US" sz="1550" dirty="0"/>
          </a:p>
        </p:txBody>
      </p:sp>
      <p:sp>
        <p:nvSpPr>
          <p:cNvPr id="10" name="Shape 7"/>
          <p:cNvSpPr/>
          <p:nvPr/>
        </p:nvSpPr>
        <p:spPr>
          <a:xfrm>
            <a:off x="6280190" y="5760601"/>
            <a:ext cx="446484" cy="446484"/>
          </a:xfrm>
          <a:prstGeom prst="roundRect">
            <a:avLst>
              <a:gd name="adj" fmla="val 40008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925032" y="5825014"/>
            <a:ext cx="6911578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The model uses search results to formulate a detailed and accurate answer.</a:t>
            </a:r>
            <a:endParaRPr lang="en-US" sz="1550" dirty="0"/>
          </a:p>
        </p:txBody>
      </p:sp>
      <p:sp>
        <p:nvSpPr>
          <p:cNvPr id="12" name="Shape 9"/>
          <p:cNvSpPr/>
          <p:nvPr/>
        </p:nvSpPr>
        <p:spPr>
          <a:xfrm>
            <a:off x="6280190" y="6430328"/>
            <a:ext cx="7556421" cy="1160740"/>
          </a:xfrm>
          <a:prstGeom prst="roundRect">
            <a:avLst>
              <a:gd name="adj" fmla="val 15389"/>
            </a:avLst>
          </a:prstGeom>
          <a:solidFill>
            <a:srgbClr val="B3FFE7"/>
          </a:solidFill>
          <a:ln/>
        </p:spPr>
      </p:sp>
      <p:pic>
        <p:nvPicPr>
          <p:cNvPr id="1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8548" y="6725603"/>
            <a:ext cx="248007" cy="198358"/>
          </a:xfrm>
          <a:prstGeom prst="rect">
            <a:avLst/>
          </a:prstGeom>
        </p:spPr>
      </p:pic>
      <p:sp>
        <p:nvSpPr>
          <p:cNvPr id="14" name="Text 10"/>
          <p:cNvSpPr/>
          <p:nvPr/>
        </p:nvSpPr>
        <p:spPr>
          <a:xfrm>
            <a:off x="6924913" y="6678216"/>
            <a:ext cx="6713339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00000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Key Benefit:</a:t>
            </a:r>
            <a:r>
              <a:rPr lang="en-US" sz="1550" dirty="0">
                <a:solidFill>
                  <a:srgbClr val="00000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The app displays the source links used by the AI, providing transparency and allowing the user to verify the information.</a:t>
            </a:r>
            <a:endParaRPr lang="en-US" sz="155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1673EEF-B174-C4CA-68A4-518136CA46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97" y="4316629"/>
            <a:ext cx="6028034" cy="267912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1343978"/>
            <a:ext cx="6435447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Live Demo / Walkthrough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793790" y="2261711"/>
            <a:ext cx="75564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endParaRPr lang="en-US" sz="1550" dirty="0"/>
          </a:p>
        </p:txBody>
      </p:sp>
      <p:sp>
        <p:nvSpPr>
          <p:cNvPr id="5" name="Text 2"/>
          <p:cNvSpPr/>
          <p:nvPr/>
        </p:nvSpPr>
        <p:spPr>
          <a:xfrm>
            <a:off x="793790" y="3000851"/>
            <a:ext cx="3536156" cy="6203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609DFF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Scenario 1 (Symptom Checker):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793790" y="3819525"/>
            <a:ext cx="353615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Show the user typing "I have a sore throat and I'm sneezing."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793790" y="4524018"/>
            <a:ext cx="3536156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Display the AI's analysis summary (e.g., "Based on your symptoms... this could be related to the Common Cold...").</a:t>
            </a:r>
            <a:endParaRPr lang="en-US" sz="1550" dirty="0"/>
          </a:p>
        </p:txBody>
      </p:sp>
      <p:sp>
        <p:nvSpPr>
          <p:cNvPr id="8" name="Text 5"/>
          <p:cNvSpPr/>
          <p:nvPr/>
        </p:nvSpPr>
        <p:spPr>
          <a:xfrm>
            <a:off x="793790" y="5863590"/>
            <a:ext cx="3536156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Show a follow-up question like "What OTC medicine helps?" and the safe, general response.</a:t>
            </a:r>
            <a:endParaRPr lang="en-US" sz="1550" dirty="0"/>
          </a:p>
        </p:txBody>
      </p:sp>
      <p:sp>
        <p:nvSpPr>
          <p:cNvPr id="9" name="Text 6"/>
          <p:cNvSpPr/>
          <p:nvPr/>
        </p:nvSpPr>
        <p:spPr>
          <a:xfrm>
            <a:off x="4821674" y="3000851"/>
            <a:ext cx="2757368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609DFF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Scenario 2 (Q&amp;A Tab):</a:t>
            </a:r>
            <a:endParaRPr lang="en-US" sz="1950" dirty="0"/>
          </a:p>
        </p:txBody>
      </p:sp>
      <p:sp>
        <p:nvSpPr>
          <p:cNvPr id="10" name="Text 7"/>
          <p:cNvSpPr/>
          <p:nvPr/>
        </p:nvSpPr>
        <p:spPr>
          <a:xfrm>
            <a:off x="4821674" y="3509367"/>
            <a:ext cx="353615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Show a user asking, "What are the early signs of diabetes?"</a:t>
            </a:r>
            <a:endParaRPr lang="en-US" sz="1550" dirty="0"/>
          </a:p>
        </p:txBody>
      </p:sp>
      <p:sp>
        <p:nvSpPr>
          <p:cNvPr id="11" name="Text 8"/>
          <p:cNvSpPr/>
          <p:nvPr/>
        </p:nvSpPr>
        <p:spPr>
          <a:xfrm>
            <a:off x="4821674" y="4213860"/>
            <a:ext cx="353615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Display the AI's detailed answer, followed by the list of sources.</a:t>
            </a:r>
            <a:endParaRPr lang="en-US" sz="155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D295392-A6AD-2F31-60F7-057A45419D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9648" y="4832927"/>
            <a:ext cx="8207298" cy="325693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B53CD00-751E-2838-3B19-BEDF68B6D7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5783" y="531438"/>
            <a:ext cx="7401163" cy="286523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</TotalTime>
  <Words>953</Words>
  <Application>Microsoft Office PowerPoint</Application>
  <PresentationFormat>Custom</PresentationFormat>
  <Paragraphs>106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Geist</vt:lpstr>
      <vt:lpstr>Noto Serif SC Light</vt:lpstr>
      <vt:lpstr>Arial</vt:lpstr>
      <vt:lpstr>Noto Serif SC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25030242060_Subhojit _Roy</cp:lastModifiedBy>
  <cp:revision>2</cp:revision>
  <dcterms:created xsi:type="dcterms:W3CDTF">2025-09-20T11:43:26Z</dcterms:created>
  <dcterms:modified xsi:type="dcterms:W3CDTF">2025-09-20T12:10:08Z</dcterms:modified>
</cp:coreProperties>
</file>